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UMC-CL-FS02-08\emgo$\projecten\Leren%20van%20Data\COVID-19\Artikel\Artikel%205%20TvO\Grafiek%20overlijdenspercentage%20golv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2028852232887E-2"/>
          <c:y val="5.0925925925925923E-2"/>
          <c:w val="0.64727472624679305"/>
          <c:h val="0.7919208162359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Overlijdingsrisico!$B$2</c:f>
              <c:strCache>
                <c:ptCount val="1"/>
                <c:pt idx="0">
                  <c:v>COVID-19 bevestigd na klinische verdenking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0F-4AC5-B343-CBD1D149BA2A}"/>
              </c:ext>
            </c:extLst>
          </c:dPt>
          <c:dPt>
            <c:idx val="1"/>
            <c:invertIfNegative val="0"/>
            <c:bubble3D val="0"/>
            <c:spPr>
              <a:pattFill prst="ltHorz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0F-4AC5-B343-CBD1D149BA2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0F-4AC5-B343-CBD1D149BA2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0F-4AC5-B343-CBD1D149BA2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0F-4AC5-B343-CBD1D149BA2A}"/>
              </c:ext>
            </c:extLst>
          </c:dPt>
          <c:dLbls>
            <c:dLbl>
              <c:idx val="2"/>
              <c:layout>
                <c:manualLayout>
                  <c:x val="-4.4387433690483697E-17"/>
                  <c:y val="-3.9123630672926448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0F-4AC5-B343-CBD1D149BA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Overlijdingsrisico!$A$3:$A$7</c:f>
              <c:strCache>
                <c:ptCount val="5"/>
                <c:pt idx="0">
                  <c:v>1e golf</c:v>
                </c:pt>
                <c:pt idx="1">
                  <c:v>2e golf               </c:v>
                </c:pt>
                <c:pt idx="2">
                  <c:v>4e golf
(gevaccineerd)</c:v>
                </c:pt>
                <c:pt idx="3">
                  <c:v>5e golf
(geboosterd, 1e analyseperiode)</c:v>
                </c:pt>
                <c:pt idx="4">
                  <c:v>5e golf
(geboosterd, 2e analyseperiode)</c:v>
                </c:pt>
              </c:strCache>
            </c:strRef>
          </c:cat>
          <c:val>
            <c:numRef>
              <c:f>Overlijdingsrisico!$B$3:$B$7</c:f>
              <c:numCache>
                <c:formatCode>0%</c:formatCode>
                <c:ptCount val="5"/>
                <c:pt idx="0">
                  <c:v>0.42</c:v>
                </c:pt>
                <c:pt idx="1">
                  <c:v>0.22</c:v>
                </c:pt>
                <c:pt idx="2">
                  <c:v>0.27</c:v>
                </c:pt>
                <c:pt idx="3">
                  <c:v>0.12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0F-4AC5-B343-CBD1D149BA2A}"/>
            </c:ext>
          </c:extLst>
        </c:ser>
        <c:ser>
          <c:idx val="1"/>
          <c:order val="1"/>
          <c:tx>
            <c:strRef>
              <c:f>Overlijdingsrisico!$C$2</c:f>
              <c:strCache>
                <c:ptCount val="1"/>
                <c:pt idx="0">
                  <c:v>COVID-19 uitgesloten na klinische verdenking</c:v>
                </c:pt>
              </c:strCache>
            </c:strRef>
          </c:tx>
          <c:spPr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2"/>
            <c:invertIfNegative val="1"/>
            <c:bubble3D val="0"/>
            <c:spPr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60F-4AC5-B343-CBD1D149BA2A}"/>
              </c:ext>
            </c:extLst>
          </c:dPt>
          <c:dPt>
            <c:idx val="3"/>
            <c:invertIfNegative val="0"/>
            <c:bubble3D val="0"/>
            <c:spPr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60F-4AC5-B343-CBD1D149BA2A}"/>
              </c:ext>
            </c:extLst>
          </c:dPt>
          <c:dPt>
            <c:idx val="4"/>
            <c:invertIfNegative val="0"/>
            <c:bubble3D val="0"/>
            <c:spPr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60F-4AC5-B343-CBD1D149BA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Overlijdingsrisico!$A$3:$A$7</c:f>
              <c:strCache>
                <c:ptCount val="5"/>
                <c:pt idx="0">
                  <c:v>1e golf</c:v>
                </c:pt>
                <c:pt idx="1">
                  <c:v>2e golf               </c:v>
                </c:pt>
                <c:pt idx="2">
                  <c:v>4e golf
(gevaccineerd)</c:v>
                </c:pt>
                <c:pt idx="3">
                  <c:v>5e golf
(geboosterd, 1e analyseperiode)</c:v>
                </c:pt>
                <c:pt idx="4">
                  <c:v>5e golf
(geboosterd, 2e analyseperiode)</c:v>
                </c:pt>
              </c:strCache>
            </c:strRef>
          </c:cat>
          <c:val>
            <c:numRef>
              <c:f>Overlijdingsrisico!$C$3:$C$7</c:f>
              <c:numCache>
                <c:formatCode>General</c:formatCode>
                <c:ptCount val="5"/>
                <c:pt idx="0" formatCode="0%">
                  <c:v>0.15</c:v>
                </c:pt>
                <c:pt idx="2" formatCode="0%">
                  <c:v>0.1</c:v>
                </c:pt>
                <c:pt idx="3" formatCode="0%">
                  <c:v>0.13</c:v>
                </c:pt>
                <c:pt idx="4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60F-4AC5-B343-CBD1D149B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86666544"/>
        <c:axId val="486666216"/>
      </c:barChart>
      <c:catAx>
        <c:axId val="48666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86666216"/>
        <c:crosses val="autoZero"/>
        <c:auto val="1"/>
        <c:lblAlgn val="ctr"/>
        <c:lblOffset val="100"/>
        <c:noMultiLvlLbl val="0"/>
      </c:catAx>
      <c:valAx>
        <c:axId val="48666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8666654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74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9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9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2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64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21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5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1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9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44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3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D307-8EC1-4893-80F4-A3FACE2F0427}" type="datetimeFigureOut">
              <a:rPr lang="nl-NL" smtClean="0"/>
              <a:t>2-8-2022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88B4-1F01-46D5-82E0-80F4E127B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5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8707121" y="2689952"/>
            <a:ext cx="23963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COVID-uitgesloten na klinische verdenking</a:t>
            </a:r>
            <a:endParaRPr lang="nl-NL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5647" y="2043820"/>
            <a:ext cx="171474" cy="1524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5647" y="2367661"/>
            <a:ext cx="171474" cy="1619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7" name="Tekstvak 6"/>
          <p:cNvSpPr txBox="1"/>
          <p:nvPr/>
        </p:nvSpPr>
        <p:spPr>
          <a:xfrm>
            <a:off x="8707121" y="2000287"/>
            <a:ext cx="24833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COVID-bevestigd na klinische verdenking of BCO</a:t>
            </a:r>
            <a:endParaRPr lang="nl-NL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707121" y="2325951"/>
            <a:ext cx="2126343" cy="23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COVID-bevestigd na klinische verdenking</a:t>
            </a:r>
            <a:endParaRPr lang="nl-NL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799577" y="1528060"/>
            <a:ext cx="8350685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Figuur 2: Overlijdensrisico binnen 30 dagen in de verschillende golven.</a:t>
            </a:r>
            <a:endParaRPr lang="nl-NL" sz="1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465881"/>
              </p:ext>
            </p:extLst>
          </p:nvPr>
        </p:nvGraphicFramePr>
        <p:xfrm>
          <a:off x="850582" y="1805940"/>
          <a:ext cx="10490836" cy="324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char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1910" y="2718972"/>
            <a:ext cx="172889" cy="1727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2489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6BE09FA0E2D47A6DC9D32A9E21B54" ma:contentTypeVersion="16" ma:contentTypeDescription="Een nieuw document maken." ma:contentTypeScope="" ma:versionID="cb09e0fd49085a7a518869e0827fda2a">
  <xsd:schema xmlns:xsd="http://www.w3.org/2001/XMLSchema" xmlns:xs="http://www.w3.org/2001/XMLSchema" xmlns:p="http://schemas.microsoft.com/office/2006/metadata/properties" xmlns:ns2="8ad550fd-187e-4b83-ba44-a959cce5414e" xmlns:ns3="169e75ab-bb0a-4418-8bd5-34e7c0f8a594" xmlns:ns4="30e82b33-7580-44b5-88cd-d96e7c6bc58c" targetNamespace="http://schemas.microsoft.com/office/2006/metadata/properties" ma:root="true" ma:fieldsID="4140aecb63f37e63bf7caae26d3d5d1a" ns2:_="" ns3:_="" ns4:_="">
    <xsd:import namespace="8ad550fd-187e-4b83-ba44-a959cce5414e"/>
    <xsd:import namespace="169e75ab-bb0a-4418-8bd5-34e7c0f8a594"/>
    <xsd:import namespace="30e82b33-7580-44b5-88cd-d96e7c6bc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550fd-187e-4b83-ba44-a959cce541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0bc583ce-eac0-4a3a-afa7-ed400a9487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75ab-bb0a-4418-8bd5-34e7c0f8a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82b33-7580-44b5-88cd-d96e7c6bc58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6105e42-b74f-44fa-bf72-4eafa96eed1d}" ma:internalName="TaxCatchAll" ma:showField="CatchAllData" ma:web="30e82b33-7580-44b5-88cd-d96e7c6bc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8B0629-9E29-4928-91B6-C048B3659C6C}"/>
</file>

<file path=customXml/itemProps2.xml><?xml version="1.0" encoding="utf-8"?>
<ds:datastoreItem xmlns:ds="http://schemas.openxmlformats.org/officeDocument/2006/customXml" ds:itemID="{4B6A377F-BB1C-48EB-A6E9-7DD83F9885EF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</Words>
  <Application>Microsoft Office PowerPoint</Application>
  <PresentationFormat>Breedbeeld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Joling, K.J. (Karlijn)</dc:creator>
  <cp:lastModifiedBy>Joling, K.J. (Karlijn)</cp:lastModifiedBy>
  <cp:revision>3</cp:revision>
  <dcterms:created xsi:type="dcterms:W3CDTF">2022-07-28T12:58:15Z</dcterms:created>
  <dcterms:modified xsi:type="dcterms:W3CDTF">2022-08-02T08:51:10Z</dcterms:modified>
</cp:coreProperties>
</file>